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63" r:id="rId4"/>
    <p:sldId id="1048" r:id="rId5"/>
    <p:sldId id="1046" r:id="rId6"/>
    <p:sldId id="1047" r:id="rId7"/>
    <p:sldId id="1040" r:id="rId8"/>
    <p:sldId id="278" r:id="rId9"/>
    <p:sldId id="279" r:id="rId10"/>
    <p:sldId id="1039" r:id="rId11"/>
    <p:sldId id="281" r:id="rId12"/>
    <p:sldId id="277" r:id="rId13"/>
    <p:sldId id="280" r:id="rId14"/>
    <p:sldId id="297" r:id="rId15"/>
    <p:sldId id="1041" r:id="rId16"/>
    <p:sldId id="298" r:id="rId17"/>
    <p:sldId id="1045" r:id="rId18"/>
    <p:sldId id="308" r:id="rId19"/>
    <p:sldId id="283" r:id="rId20"/>
    <p:sldId id="909" r:id="rId21"/>
    <p:sldId id="284" r:id="rId22"/>
    <p:sldId id="285" r:id="rId23"/>
    <p:sldId id="1026" r:id="rId24"/>
    <p:sldId id="950" r:id="rId25"/>
    <p:sldId id="1042" r:id="rId26"/>
    <p:sldId id="1023" r:id="rId27"/>
    <p:sldId id="382" r:id="rId28"/>
    <p:sldId id="286" r:id="rId29"/>
    <p:sldId id="952" r:id="rId30"/>
    <p:sldId id="287" r:id="rId31"/>
    <p:sldId id="288" r:id="rId32"/>
    <p:sldId id="289" r:id="rId33"/>
    <p:sldId id="290" r:id="rId34"/>
    <p:sldId id="1028" r:id="rId35"/>
    <p:sldId id="293" r:id="rId36"/>
    <p:sldId id="291" r:id="rId37"/>
    <p:sldId id="1029" r:id="rId38"/>
    <p:sldId id="1049" r:id="rId39"/>
    <p:sldId id="1031" r:id="rId40"/>
    <p:sldId id="1051" r:id="rId41"/>
    <p:sldId id="1050" r:id="rId42"/>
    <p:sldId id="1027" r:id="rId43"/>
    <p:sldId id="1036" r:id="rId44"/>
    <p:sldId id="1052" r:id="rId45"/>
    <p:sldId id="294" r:id="rId46"/>
    <p:sldId id="292" r:id="rId47"/>
    <p:sldId id="1043" r:id="rId48"/>
    <p:sldId id="264" r:id="rId49"/>
    <p:sldId id="296" r:id="rId50"/>
    <p:sldId id="496" r:id="rId51"/>
    <p:sldId id="406" r:id="rId52"/>
    <p:sldId id="295" r:id="rId53"/>
    <p:sldId id="1044" r:id="rId54"/>
    <p:sldId id="1030" r:id="rId55"/>
    <p:sldId id="1035" r:id="rId56"/>
    <p:sldId id="1032" r:id="rId57"/>
    <p:sldId id="1034" r:id="rId58"/>
    <p:sldId id="1033" r:id="rId5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17CE3C1-D302-4FB3-924D-C368B3CF6751}">
          <p14:sldIdLst>
            <p14:sldId id="256"/>
          </p14:sldIdLst>
        </p14:section>
        <p14:section name="Intro" id="{34CFBB18-701B-4A61-9B95-101EAFE0276D}">
          <p14:sldIdLst>
            <p14:sldId id="257"/>
            <p14:sldId id="263"/>
            <p14:sldId id="1048"/>
            <p14:sldId id="1046"/>
            <p14:sldId id="1047"/>
            <p14:sldId id="1040"/>
          </p14:sldIdLst>
        </p14:section>
        <p14:section name="Economic problems" id="{215E815B-C7A5-4E2A-BAC6-D9CCA1D5B464}">
          <p14:sldIdLst>
            <p14:sldId id="278"/>
            <p14:sldId id="279"/>
            <p14:sldId id="1039"/>
            <p14:sldId id="281"/>
            <p14:sldId id="277"/>
            <p14:sldId id="280"/>
            <p14:sldId id="297"/>
          </p14:sldIdLst>
        </p14:section>
        <p14:section name="Current economics education" id="{22BDCA32-6B99-44AA-B8B4-59C9180F6DD0}">
          <p14:sldIdLst>
            <p14:sldId id="1041"/>
            <p14:sldId id="298"/>
            <p14:sldId id="1045"/>
            <p14:sldId id="308"/>
            <p14:sldId id="283"/>
            <p14:sldId id="909"/>
            <p14:sldId id="284"/>
            <p14:sldId id="285"/>
          </p14:sldIdLst>
        </p14:section>
        <p14:section name="Movement for New Economics Education" id="{3F57840A-7701-4DC4-8A15-2670E30866AA}">
          <p14:sldIdLst>
            <p14:sldId id="1026"/>
            <p14:sldId id="950"/>
            <p14:sldId id="1042"/>
            <p14:sldId id="1023"/>
            <p14:sldId id="382"/>
            <p14:sldId id="286"/>
            <p14:sldId id="952"/>
            <p14:sldId id="287"/>
            <p14:sldId id="288"/>
            <p14:sldId id="289"/>
            <p14:sldId id="290"/>
            <p14:sldId id="1028"/>
            <p14:sldId id="293"/>
          </p14:sldIdLst>
        </p14:section>
        <p14:section name="Tools for change" id="{897E6069-20C5-4A54-8275-9F53ECA475ED}">
          <p14:sldIdLst>
            <p14:sldId id="291"/>
            <p14:sldId id="1029"/>
            <p14:sldId id="1049"/>
            <p14:sldId id="1031"/>
            <p14:sldId id="1051"/>
            <p14:sldId id="1050"/>
            <p14:sldId id="1027"/>
            <p14:sldId id="1036"/>
            <p14:sldId id="1052"/>
            <p14:sldId id="294"/>
            <p14:sldId id="292"/>
            <p14:sldId id="1043"/>
            <p14:sldId id="264"/>
            <p14:sldId id="296"/>
            <p14:sldId id="496"/>
            <p14:sldId id="406"/>
            <p14:sldId id="295"/>
            <p14:sldId id="1044"/>
            <p14:sldId id="1030"/>
            <p14:sldId id="1035"/>
            <p14:sldId id="1032"/>
            <p14:sldId id="1034"/>
            <p14:sldId id="10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hAWPYrn5T8QuXITqmXwoPyE25ct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ie Barke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D2B"/>
    <a:srgbClr val="F47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890" autoAdjust="0"/>
  </p:normalViewPr>
  <p:slideViewPr>
    <p:cSldViewPr snapToGrid="0">
      <p:cViewPr>
        <p:scale>
          <a:sx n="50" d="100"/>
          <a:sy n="50" d="100"/>
        </p:scale>
        <p:origin x="2064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0183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4248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277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2772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30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6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8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46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F47D2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76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economystudies.com/aeee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dirty="0"/>
              <a:t>24th AEEE Conference</a:t>
            </a:r>
            <a:endParaRPr dirty="0"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09BA-3AE2-3D31-9063-F536FAD9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683240" cy="1013509"/>
          </a:xfrm>
        </p:spPr>
        <p:txBody>
          <a:bodyPr/>
          <a:lstStyle/>
          <a:p>
            <a:r>
              <a:rPr lang="en-GB" dirty="0"/>
              <a:t>Share of new wealth gained (Oxfam 2023)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75162-4B6F-1C92-7410-78E978DB4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6A241-F26A-8572-01F5-B90C5D690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19" y="1103618"/>
            <a:ext cx="8671561" cy="57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19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75"/>
            <a:ext cx="11353800" cy="1325563"/>
          </a:xfrm>
        </p:spPr>
        <p:txBody>
          <a:bodyPr/>
          <a:lstStyle/>
          <a:p>
            <a:r>
              <a:rPr lang="en-GB" dirty="0"/>
              <a:t>Current level of inequality (Oxfam 2023)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1161543" cy="3773317"/>
          </a:xfrm>
        </p:spPr>
        <p:txBody>
          <a:bodyPr>
            <a:normAutofit/>
          </a:bodyPr>
          <a:lstStyle/>
          <a:p>
            <a:r>
              <a:rPr lang="en-GB" dirty="0"/>
              <a:t>The richest 1% own almost 50% of the world’s wealth, </a:t>
            </a:r>
            <a:br>
              <a:rPr lang="en-GB" dirty="0"/>
            </a:br>
            <a:r>
              <a:rPr lang="en-GB" dirty="0"/>
              <a:t>while the poorest 50% of the world own just 0.75%.</a:t>
            </a:r>
          </a:p>
          <a:p>
            <a:endParaRPr lang="en-GB" dirty="0"/>
          </a:p>
          <a:p>
            <a:r>
              <a:rPr lang="en-GB" dirty="0"/>
              <a:t>81 billionaires have more wealth than 50% of the world combined.</a:t>
            </a:r>
          </a:p>
          <a:p>
            <a:endParaRPr lang="en-GB" dirty="0"/>
          </a:p>
          <a:p>
            <a:r>
              <a:rPr lang="en-GB" dirty="0"/>
              <a:t>A billionaire emits a million times more carbon than the average person.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02647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e're in a 'polycrisis' - a historian explains what that means | World  Economic Forum">
            <a:extLst>
              <a:ext uri="{FF2B5EF4-FFF2-40B4-BE49-F238E27FC236}">
                <a16:creationId xmlns:a16="http://schemas.microsoft.com/office/drawing/2014/main" id="{CA11AEE6-7D6A-308B-0D05-60C4C23C2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6" b="2411"/>
          <a:stretch/>
        </p:blipFill>
        <p:spPr bwMode="auto">
          <a:xfrm>
            <a:off x="2688571" y="94871"/>
            <a:ext cx="6814858" cy="676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hite Color, Codes and Facts – HTML Color Codes">
            <a:extLst>
              <a:ext uri="{FF2B5EF4-FFF2-40B4-BE49-F238E27FC236}">
                <a16:creationId xmlns:a16="http://schemas.microsoft.com/office/drawing/2014/main" id="{6397AF90-627C-33A0-943A-C2A7E9D0C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37" y="0"/>
            <a:ext cx="1744494" cy="98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94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E8B70-34D8-EBAB-6528-C04FD2DF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6" y="389106"/>
            <a:ext cx="12136008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39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euton"/>
              <a:buNone/>
            </a:pPr>
            <a:r>
              <a:rPr lang="nl-NL">
                <a:latin typeface="Neuton"/>
                <a:ea typeface="Neuton"/>
                <a:cs typeface="Neuton"/>
                <a:sym typeface="Neuton"/>
              </a:rPr>
              <a:t>OECD: We are in a paradigm shift </a:t>
            </a:r>
            <a:endParaRPr/>
          </a:p>
        </p:txBody>
      </p:sp>
      <p:sp>
        <p:nvSpPr>
          <p:cNvPr id="242" name="Google Shape;242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nl-NL">
                <a:latin typeface="Neuton"/>
                <a:ea typeface="Neuton"/>
                <a:cs typeface="Neuton"/>
                <a:sym typeface="Neuton"/>
              </a:rPr>
              <a:t>1930s-1940s: Laissez-Faire Liberalism → Keynesianism</a:t>
            </a:r>
            <a:endParaRPr>
              <a:latin typeface="Neuton"/>
              <a:ea typeface="Neuton"/>
              <a:cs typeface="Neuton"/>
              <a:sym typeface="Neuto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nl-NL">
                <a:latin typeface="Neuton"/>
                <a:ea typeface="Neuton"/>
                <a:cs typeface="Neuton"/>
                <a:sym typeface="Neuton"/>
              </a:rPr>
              <a:t>1970s-1980s: Keynesianism → Neoliberalism</a:t>
            </a:r>
            <a:endParaRPr>
              <a:latin typeface="Neuton"/>
              <a:ea typeface="Neuton"/>
              <a:cs typeface="Neuton"/>
              <a:sym typeface="Neuto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nl-NL">
                <a:latin typeface="Neuton"/>
                <a:ea typeface="Neuton"/>
                <a:cs typeface="Neuton"/>
                <a:sym typeface="Neuton"/>
              </a:rPr>
              <a:t>2010s-present: Neoliberalism → Beyond Growth</a:t>
            </a:r>
            <a:endParaRPr>
              <a:latin typeface="Neuton"/>
              <a:ea typeface="Neuton"/>
              <a:cs typeface="Neuton"/>
              <a:sym typeface="Neuton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Neuton"/>
              <a:ea typeface="Neuton"/>
              <a:cs typeface="Neuton"/>
              <a:sym typeface="Neuto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NL" i="1">
                <a:latin typeface="Neuton"/>
                <a:ea typeface="Neuton"/>
                <a:cs typeface="Neuton"/>
                <a:sym typeface="Neuton"/>
              </a:rPr>
              <a:t>OECD. (2020). Beyond Growth: Towards A New Economic Approach.</a:t>
            </a:r>
            <a:endParaRPr i="1">
              <a:latin typeface="Neuton"/>
              <a:ea typeface="Neuton"/>
              <a:cs typeface="Neuton"/>
              <a:sym typeface="Neuton"/>
            </a:endParaRPr>
          </a:p>
        </p:txBody>
      </p:sp>
      <p:pic>
        <p:nvPicPr>
          <p:cNvPr id="244" name="Google Shape;24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4504722"/>
            <a:ext cx="5524500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3D07-BF29-4693-43E3-4DC38628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economics education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94405-C0C3-60E5-3B07-B9D9FDCC7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influence of economics education</a:t>
            </a:r>
          </a:p>
          <a:p>
            <a:endParaRPr lang="en-GB" dirty="0"/>
          </a:p>
          <a:p>
            <a:r>
              <a:rPr lang="en-GB" dirty="0"/>
              <a:t>The origins of current economics education</a:t>
            </a:r>
          </a:p>
          <a:p>
            <a:endParaRPr lang="en-GB" dirty="0"/>
          </a:p>
          <a:p>
            <a:r>
              <a:rPr lang="en-GB" dirty="0"/>
              <a:t>The shortcomings of current economics education</a:t>
            </a:r>
          </a:p>
          <a:p>
            <a:endParaRPr lang="en-GB" dirty="0"/>
          </a:p>
          <a:p>
            <a:r>
              <a:rPr lang="en-GB" dirty="0"/>
              <a:t>The societal effects of current economics education</a:t>
            </a:r>
          </a:p>
          <a:p>
            <a:endParaRPr lang="en-GB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5866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2"/>
          <p:cNvSpPr txBox="1">
            <a:spLocks noGrp="1"/>
          </p:cNvSpPr>
          <p:nvPr>
            <p:ph type="body" idx="1"/>
          </p:nvPr>
        </p:nvSpPr>
        <p:spPr>
          <a:xfrm>
            <a:off x="418904" y="855282"/>
            <a:ext cx="6667695" cy="663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 sz="3000" i="1" dirty="0">
                <a:highlight>
                  <a:srgbClr val="FFFFFF"/>
                </a:highlight>
              </a:rPr>
              <a:t>"I </a:t>
            </a:r>
            <a:r>
              <a:rPr lang="nl-NL" sz="3000" i="1" dirty="0" err="1">
                <a:highlight>
                  <a:srgbClr val="FFFFFF"/>
                </a:highlight>
              </a:rPr>
              <a:t>don't</a:t>
            </a:r>
            <a:r>
              <a:rPr lang="nl-NL" sz="3000" i="1" dirty="0">
                <a:highlight>
                  <a:srgbClr val="FFFFFF"/>
                </a:highlight>
              </a:rPr>
              <a:t> care </a:t>
            </a:r>
            <a:r>
              <a:rPr lang="nl-NL" sz="3000" i="1" dirty="0" err="1">
                <a:highlight>
                  <a:srgbClr val="FFFFFF"/>
                </a:highlight>
              </a:rPr>
              <a:t>who</a:t>
            </a:r>
            <a:r>
              <a:rPr lang="nl-NL" sz="3000" i="1" dirty="0">
                <a:highlight>
                  <a:srgbClr val="FFFFFF"/>
                </a:highlight>
              </a:rPr>
              <a:t> </a:t>
            </a:r>
            <a:r>
              <a:rPr lang="nl-NL" sz="3000" i="1" dirty="0" err="1">
                <a:highlight>
                  <a:srgbClr val="FFFFFF"/>
                </a:highlight>
              </a:rPr>
              <a:t>writes</a:t>
            </a:r>
            <a:r>
              <a:rPr lang="nl-NL" sz="3000" i="1" dirty="0">
                <a:highlight>
                  <a:srgbClr val="FFFFFF"/>
                </a:highlight>
              </a:rPr>
              <a:t> a </a:t>
            </a:r>
            <a:r>
              <a:rPr lang="nl-NL" sz="3000" i="1" dirty="0" err="1">
                <a:highlight>
                  <a:srgbClr val="FFFFFF"/>
                </a:highlight>
              </a:rPr>
              <a:t>nation's</a:t>
            </a:r>
            <a:r>
              <a:rPr lang="nl-NL" sz="3000" i="1" dirty="0">
                <a:highlight>
                  <a:srgbClr val="FFFFFF"/>
                </a:highlight>
              </a:rPr>
              <a:t> </a:t>
            </a:r>
            <a:r>
              <a:rPr lang="nl-NL" sz="3000" i="1" dirty="0" err="1">
                <a:highlight>
                  <a:srgbClr val="FFFFFF"/>
                </a:highlight>
              </a:rPr>
              <a:t>laws</a:t>
            </a:r>
            <a:r>
              <a:rPr lang="nl-NL" sz="3000" i="1" dirty="0">
                <a:highlight>
                  <a:srgbClr val="FFFFFF"/>
                </a:highlight>
              </a:rPr>
              <a:t> –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 sz="3000" i="1" dirty="0">
                <a:highlight>
                  <a:srgbClr val="FFFFFF"/>
                </a:highlight>
              </a:rPr>
              <a:t>or </a:t>
            </a:r>
            <a:r>
              <a:rPr lang="nl-NL" sz="3000" i="1" dirty="0" err="1">
                <a:highlight>
                  <a:srgbClr val="FFFFFF"/>
                </a:highlight>
              </a:rPr>
              <a:t>crafts</a:t>
            </a:r>
            <a:r>
              <a:rPr lang="nl-NL" sz="3000" i="1" dirty="0">
                <a:highlight>
                  <a:srgbClr val="FFFFFF"/>
                </a:highlight>
              </a:rPr>
              <a:t> </a:t>
            </a:r>
            <a:r>
              <a:rPr lang="nl-NL" sz="3000" i="1" dirty="0" err="1">
                <a:highlight>
                  <a:srgbClr val="FFFFFF"/>
                </a:highlight>
              </a:rPr>
              <a:t>its</a:t>
            </a:r>
            <a:r>
              <a:rPr lang="nl-NL" sz="3000" i="1" dirty="0">
                <a:highlight>
                  <a:srgbClr val="FFFFFF"/>
                </a:highlight>
              </a:rPr>
              <a:t> </a:t>
            </a:r>
            <a:r>
              <a:rPr lang="nl-NL" sz="3000" i="1" dirty="0" err="1">
                <a:highlight>
                  <a:srgbClr val="FFFFFF"/>
                </a:highlight>
              </a:rPr>
              <a:t>advanced</a:t>
            </a:r>
            <a:r>
              <a:rPr lang="nl-NL" sz="3000" i="1" dirty="0">
                <a:highlight>
                  <a:srgbClr val="FFFFFF"/>
                </a:highlight>
              </a:rPr>
              <a:t> </a:t>
            </a:r>
            <a:r>
              <a:rPr lang="nl-NL" sz="3000" i="1" dirty="0" err="1">
                <a:highlight>
                  <a:srgbClr val="FFFFFF"/>
                </a:highlight>
              </a:rPr>
              <a:t>treaties</a:t>
            </a:r>
            <a:r>
              <a:rPr lang="nl-NL" sz="3000" i="1" dirty="0">
                <a:highlight>
                  <a:srgbClr val="FFFFFF"/>
                </a:highlight>
              </a:rPr>
              <a:t> –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 sz="3000" i="1" dirty="0" err="1">
                <a:highlight>
                  <a:srgbClr val="FFFFFF"/>
                </a:highlight>
              </a:rPr>
              <a:t>if</a:t>
            </a:r>
            <a:r>
              <a:rPr lang="nl-NL" sz="3000" i="1" dirty="0">
                <a:highlight>
                  <a:srgbClr val="FFFFFF"/>
                </a:highlight>
              </a:rPr>
              <a:t> I </a:t>
            </a:r>
            <a:r>
              <a:rPr lang="nl-NL" sz="3000" i="1" dirty="0" err="1">
                <a:highlight>
                  <a:srgbClr val="FFFFFF"/>
                </a:highlight>
              </a:rPr>
              <a:t>can</a:t>
            </a:r>
            <a:r>
              <a:rPr lang="nl-NL" sz="3000" i="1" dirty="0">
                <a:highlight>
                  <a:srgbClr val="FFFFFF"/>
                </a:highlight>
              </a:rPr>
              <a:t> </a:t>
            </a:r>
            <a:r>
              <a:rPr lang="nl-NL" sz="3000" i="1" dirty="0" err="1">
                <a:highlight>
                  <a:srgbClr val="FFFFFF"/>
                </a:highlight>
              </a:rPr>
              <a:t>write</a:t>
            </a:r>
            <a:r>
              <a:rPr lang="nl-NL" sz="3000" i="1" dirty="0">
                <a:highlight>
                  <a:srgbClr val="FFFFFF"/>
                </a:highlight>
              </a:rPr>
              <a:t> </a:t>
            </a:r>
            <a:r>
              <a:rPr lang="nl-NL" sz="3000" i="1" dirty="0" err="1">
                <a:highlight>
                  <a:srgbClr val="FFFFFF"/>
                </a:highlight>
              </a:rPr>
              <a:t>its</a:t>
            </a:r>
            <a:r>
              <a:rPr lang="nl-NL" sz="3000" i="1" dirty="0">
                <a:highlight>
                  <a:srgbClr val="FFFFFF"/>
                </a:highlight>
              </a:rPr>
              <a:t> </a:t>
            </a:r>
            <a:r>
              <a:rPr lang="nl-NL" sz="3000" i="1" dirty="0" err="1">
                <a:highlight>
                  <a:srgbClr val="FFFFFF"/>
                </a:highlight>
              </a:rPr>
              <a:t>economics</a:t>
            </a:r>
            <a:r>
              <a:rPr lang="nl-NL" sz="3000" i="1" dirty="0">
                <a:highlight>
                  <a:srgbClr val="FFFFFF"/>
                </a:highlight>
              </a:rPr>
              <a:t> </a:t>
            </a:r>
            <a:r>
              <a:rPr lang="nl-NL" sz="3000" i="1" dirty="0" err="1">
                <a:highlight>
                  <a:srgbClr val="FFFFFF"/>
                </a:highlight>
              </a:rPr>
              <a:t>textbooks</a:t>
            </a:r>
            <a:r>
              <a:rPr lang="nl-NL" sz="3000" i="1" dirty="0">
                <a:highlight>
                  <a:srgbClr val="FFFFFF"/>
                </a:highlight>
              </a:rPr>
              <a:t>"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 i="1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 sz="2000" dirty="0">
                <a:highlight>
                  <a:srgbClr val="FFFFFF"/>
                </a:highlight>
              </a:rPr>
              <a:t>Paul A. </a:t>
            </a:r>
            <a:r>
              <a:rPr lang="nl-NL" sz="2000" dirty="0" err="1">
                <a:highlight>
                  <a:srgbClr val="FFFFFF"/>
                </a:highlight>
              </a:rPr>
              <a:t>Samuelson</a:t>
            </a:r>
            <a:r>
              <a:rPr lang="nl-NL" sz="2000" dirty="0">
                <a:highlight>
                  <a:srgbClr val="FFFFFF"/>
                </a:highlight>
              </a:rPr>
              <a:t> (</a:t>
            </a:r>
            <a:r>
              <a:rPr lang="nl-NL" sz="2000" dirty="0" err="1">
                <a:highlight>
                  <a:srgbClr val="FFFFFF"/>
                </a:highlight>
              </a:rPr>
              <a:t>Nasar</a:t>
            </a:r>
            <a:r>
              <a:rPr lang="nl-NL" sz="2000" dirty="0">
                <a:highlight>
                  <a:srgbClr val="FFFFFF"/>
                </a:highlight>
              </a:rPr>
              <a:t>, 1995),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  <a:buNone/>
            </a:pPr>
            <a:r>
              <a:rPr lang="nl-NL" sz="2000" dirty="0" err="1">
                <a:highlight>
                  <a:srgbClr val="FFFFFF"/>
                </a:highlight>
              </a:rPr>
              <a:t>author</a:t>
            </a:r>
            <a:r>
              <a:rPr lang="nl-NL" sz="2000" dirty="0">
                <a:highlight>
                  <a:srgbClr val="FFFFFF"/>
                </a:highlight>
              </a:rPr>
              <a:t> of </a:t>
            </a:r>
            <a:r>
              <a:rPr lang="nl-NL" sz="2000" i="1" dirty="0">
                <a:highlight>
                  <a:srgbClr val="FFFFFF"/>
                </a:highlight>
              </a:rPr>
              <a:t>Economics</a:t>
            </a:r>
            <a:r>
              <a:rPr lang="nl-NL" sz="2000" dirty="0">
                <a:highlight>
                  <a:srgbClr val="FFFFFF"/>
                </a:highlight>
              </a:rPr>
              <a:t>, 1948</a:t>
            </a:r>
            <a:endParaRPr sz="2000" dirty="0"/>
          </a:p>
        </p:txBody>
      </p:sp>
      <p:pic>
        <p:nvPicPr>
          <p:cNvPr id="449" name="Google Shape;44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2133" y="3429000"/>
            <a:ext cx="2667049" cy="338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Paul A. Samuelson, Who Reshaped Economics, Dies at 94 - The New York Times">
            <a:extLst>
              <a:ext uri="{FF2B5EF4-FFF2-40B4-BE49-F238E27FC236}">
                <a16:creationId xmlns:a16="http://schemas.microsoft.com/office/drawing/2014/main" id="{666B7F08-83AB-1BC1-5B75-972EACA36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9" y="552450"/>
            <a:ext cx="47625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150" name="Picture 6" descr="McCarthyism and the Mathematization of Economics Presentation at LSE HPPE  Summer Workshop. - ppt download">
            <a:extLst>
              <a:ext uri="{FF2B5EF4-FFF2-40B4-BE49-F238E27FC236}">
                <a16:creationId xmlns:a16="http://schemas.microsoft.com/office/drawing/2014/main" id="{AA795815-2498-17A3-4604-01D15E4C0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26608" r="68958" b="2584"/>
          <a:stretch/>
        </p:blipFill>
        <p:spPr bwMode="auto">
          <a:xfrm>
            <a:off x="9391650" y="319087"/>
            <a:ext cx="2457450" cy="62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cCarthyism | Definition, History, &amp; Facts | Britannica">
            <a:extLst>
              <a:ext uri="{FF2B5EF4-FFF2-40B4-BE49-F238E27FC236}">
                <a16:creationId xmlns:a16="http://schemas.microsoft.com/office/drawing/2014/main" id="{C150A5A0-D27A-6A44-09AD-B357EF2B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1037"/>
            <a:ext cx="737586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470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nl-NL"/>
              <a:t>Some results from Netherlands</a:t>
            </a:r>
            <a:endParaRPr/>
          </a:p>
        </p:txBody>
      </p:sp>
      <p:pic>
        <p:nvPicPr>
          <p:cNvPr id="535" name="Google Shape;53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251" y="1704518"/>
            <a:ext cx="11849503" cy="3448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F86E6F-BC46-CD4D-C4EB-CE73A32E4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71" y="0"/>
            <a:ext cx="9718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7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914339" y="36512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7D2C"/>
              </a:buClr>
              <a:buSzPts val="1800"/>
              <a:buNone/>
            </a:pPr>
            <a:r>
              <a:rPr lang="nl-NL"/>
              <a:t>Nice to meet you!</a:t>
            </a:r>
            <a:endParaRPr/>
          </a:p>
        </p:txBody>
      </p:sp>
      <p:sp>
        <p:nvSpPr>
          <p:cNvPr id="91" name="Google Shape;91;p19"/>
          <p:cNvSpPr txBox="1"/>
          <p:nvPr/>
        </p:nvSpPr>
        <p:spPr>
          <a:xfrm>
            <a:off x="4596451" y="3294055"/>
            <a:ext cx="34690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 de Muijnck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633" y="1630244"/>
            <a:ext cx="2417877" cy="8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658" y="2759797"/>
            <a:ext cx="3319896" cy="120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6026" y="1567324"/>
            <a:ext cx="4109650" cy="8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 descr="Ministerie van Financien | Data overhei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9645" y="4753532"/>
            <a:ext cx="3143250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1409" y="4687734"/>
            <a:ext cx="3220783" cy="158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 descr="Stream Damn Fresh music | Listen to songs, albums, playlists for free on  SoundClou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1931" y="4666339"/>
            <a:ext cx="14573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 descr="Afbeelding met tekening, voedsel&#10;&#10;Automatisch gegenereerde beschrijv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87084" y="2644999"/>
            <a:ext cx="2610216" cy="1468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508772-4BE5-4453-9A47-B8B3A2C3A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057" y="37479"/>
            <a:ext cx="10401886" cy="1538103"/>
          </a:xfrm>
        </p:spPr>
        <p:txBody>
          <a:bodyPr>
            <a:normAutofit fontScale="90000"/>
          </a:bodyPr>
          <a:lstStyle/>
          <a:p>
            <a:r>
              <a:rPr lang="nl-NL" sz="3600" dirty="0"/>
              <a:t>2018 “Nobel </a:t>
            </a:r>
            <a:r>
              <a:rPr lang="nl-NL" sz="3600" dirty="0" err="1"/>
              <a:t>Prize</a:t>
            </a:r>
            <a:r>
              <a:rPr lang="nl-NL" sz="3600" dirty="0"/>
              <a:t>” </a:t>
            </a:r>
            <a:r>
              <a:rPr lang="nl-NL" sz="3600" dirty="0" err="1"/>
              <a:t>for</a:t>
            </a:r>
            <a:r>
              <a:rPr lang="nl-NL" sz="3600" dirty="0"/>
              <a:t> William </a:t>
            </a:r>
            <a:r>
              <a:rPr lang="nl-NL" sz="3600" dirty="0" err="1"/>
              <a:t>Nordhaus</a:t>
            </a:r>
            <a:r>
              <a:rPr lang="nl-NL" sz="3600" dirty="0"/>
              <a:t> </a:t>
            </a:r>
            <a:r>
              <a:rPr lang="nl-NL" sz="3600" i="1" dirty="0"/>
              <a:t>“</a:t>
            </a:r>
            <a:r>
              <a:rPr lang="en-US" sz="3600" i="1" dirty="0"/>
              <a:t>for integrating climate change into long-run macroeconomic analysis”</a:t>
            </a:r>
            <a:r>
              <a:rPr lang="nl-NL" sz="3600" dirty="0"/>
              <a:t>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8F376B9-EB1B-4C24-BC01-86718F4B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1" y="1163146"/>
            <a:ext cx="7860084" cy="56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illiam D. Nordhaus - Photo gallery - NobelPrize.org">
            <a:extLst>
              <a:ext uri="{FF2B5EF4-FFF2-40B4-BE49-F238E27FC236}">
                <a16:creationId xmlns:a16="http://schemas.microsoft.com/office/drawing/2014/main" id="{6D27D9DD-BF0B-4ACC-C2BD-5B1D3671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806" y="1915935"/>
            <a:ext cx="4539194" cy="30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1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194" name="Picture 2" descr="Homo Economicus is a Bad Assumption | by PasiduPerera | Medium">
            <a:extLst>
              <a:ext uri="{FF2B5EF4-FFF2-40B4-BE49-F238E27FC236}">
                <a16:creationId xmlns:a16="http://schemas.microsoft.com/office/drawing/2014/main" id="{9EFB5D05-D6E2-6DEB-178F-B8233FB08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" b="2346"/>
          <a:stretch/>
        </p:blipFill>
        <p:spPr bwMode="auto">
          <a:xfrm>
            <a:off x="381000" y="365126"/>
            <a:ext cx="114300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59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BE4421A-A813-B065-0144-A9B760BE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91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F1AA-7B1C-5294-E5EB-692F1430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0865" cy="1325563"/>
          </a:xfrm>
        </p:spPr>
        <p:txBody>
          <a:bodyPr>
            <a:normAutofit/>
          </a:bodyPr>
          <a:lstStyle/>
          <a:p>
            <a:r>
              <a:rPr lang="en-GB" sz="4000" dirty="0"/>
              <a:t>The movement for new economics education</a:t>
            </a:r>
            <a:endParaRPr lang="en-NL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D731E-94B6-8ED5-D11B-303649E9D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financial crisis of 2008 and resulting initiatives to reform economics education</a:t>
            </a:r>
          </a:p>
          <a:p>
            <a:endParaRPr lang="en-GB" dirty="0"/>
          </a:p>
          <a:p>
            <a:r>
              <a:rPr lang="en-GB" dirty="0"/>
              <a:t>The debate over inequality and discrimination</a:t>
            </a:r>
          </a:p>
          <a:p>
            <a:endParaRPr lang="en-GB" dirty="0"/>
          </a:p>
          <a:p>
            <a:r>
              <a:rPr lang="en-GB" dirty="0"/>
              <a:t>The growing awareness about the ecological crisis</a:t>
            </a:r>
          </a:p>
          <a:p>
            <a:endParaRPr lang="en-GB" dirty="0"/>
          </a:p>
          <a:p>
            <a:r>
              <a:rPr lang="en-GB" dirty="0"/>
              <a:t>The counter movement against reform and pluralism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112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CAC6-BA5C-185D-BE7C-237B90F2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/>
          <a:p>
            <a:pPr algn="ctr"/>
            <a:r>
              <a:rPr lang="nl-NL" dirty="0"/>
              <a:t>Greenspan (2008): “</a:t>
            </a:r>
            <a:r>
              <a:rPr lang="nl-NL" dirty="0" err="1"/>
              <a:t>Flaw</a:t>
            </a:r>
            <a:r>
              <a:rPr lang="nl-NL" dirty="0"/>
              <a:t> in the model” </a:t>
            </a:r>
            <a:endParaRPr lang="en-GB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1EC256B-760D-566B-4AF6-482EB1A7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709" y="1377340"/>
            <a:ext cx="7460581" cy="4103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BBBEB0A-9093-7497-0224-596FC5CC2D5E}"/>
              </a:ext>
            </a:extLst>
          </p:cNvPr>
          <p:cNvSpPr txBox="1"/>
          <p:nvPr/>
        </p:nvSpPr>
        <p:spPr>
          <a:xfrm>
            <a:off x="0" y="5546872"/>
            <a:ext cx="12192000" cy="131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Clr>
                <a:srgbClr val="F47D2C"/>
              </a:buClr>
              <a:buSzPts val="1800"/>
              <a:buNone/>
              <a:defRPr sz="4400">
                <a:solidFill>
                  <a:srgbClr val="F47D2C"/>
                </a:solidFill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algn="ctr"/>
            <a:r>
              <a:rPr lang="nl-NL" dirty="0" err="1"/>
              <a:t>Krugman</a:t>
            </a:r>
            <a:r>
              <a:rPr lang="nl-NL" dirty="0"/>
              <a:t> (2009): “</a:t>
            </a:r>
            <a:r>
              <a:rPr lang="nl-NL" dirty="0" err="1"/>
              <a:t>mistaking</a:t>
            </a:r>
            <a:r>
              <a:rPr lang="nl-NL" dirty="0"/>
              <a:t> beauty for </a:t>
            </a:r>
            <a:r>
              <a:rPr lang="nl-NL" dirty="0" err="1"/>
              <a:t>truth</a:t>
            </a:r>
            <a:r>
              <a:rPr lang="nl-NL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7412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A24B-D287-AC49-AFE4-7A07CB0B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39583-36E5-1E9F-1EF1-328AAD364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2E15CE2-B6EB-3D88-8345-9547ABEAE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r="4409" b="11761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83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7530-A00A-01B3-3CC6-FAB6E650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D7577-9E3F-70D7-9CB5-8EEEB5954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026" name="Picture 2" descr="Economics students aim to tear up free-market syllabus | Economics | The  Guardian">
            <a:extLst>
              <a:ext uri="{FF2B5EF4-FFF2-40B4-BE49-F238E27FC236}">
                <a16:creationId xmlns:a16="http://schemas.microsoft.com/office/drawing/2014/main" id="{074610E5-3D2E-587E-1C2D-8D8CDE29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868" y="0"/>
            <a:ext cx="13035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538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19350" y="18129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CeraGR-Light" panose="00000400000000000000" pitchFamily="50" charset="-95"/>
              <a:ea typeface="CeraGR-Medium ☞" charset="0"/>
              <a:cs typeface="CeraGR-Medium ☞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0091891-8BB4-439B-84B2-723852A8A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" b="9452"/>
          <a:stretch/>
        </p:blipFill>
        <p:spPr>
          <a:xfrm>
            <a:off x="0" y="1143000"/>
            <a:ext cx="12192000" cy="5715001"/>
          </a:xfrm>
          <a:prstGeom prst="rect">
            <a:avLst/>
          </a:prstGeom>
        </p:spPr>
      </p:pic>
      <p:pic>
        <p:nvPicPr>
          <p:cNvPr id="1028" name="Picture 4" descr="Afbeeldingsresultaat voor rethinking economics">
            <a:extLst>
              <a:ext uri="{FF2B5EF4-FFF2-40B4-BE49-F238E27FC236}">
                <a16:creationId xmlns:a16="http://schemas.microsoft.com/office/drawing/2014/main" id="{B3734E89-A32A-4268-A8BA-652F718CC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94" y="164306"/>
            <a:ext cx="5101612" cy="18395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57;p13">
            <a:extLst>
              <a:ext uri="{FF2B5EF4-FFF2-40B4-BE49-F238E27FC236}">
                <a16:creationId xmlns:a16="http://schemas.microsoft.com/office/drawing/2014/main" id="{7475A539-D45D-4636-BB1F-07EFE80B7F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012" y="2835849"/>
            <a:ext cx="829037" cy="293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99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Inequality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2290" name="Picture 2" descr="Occupy Wall Street: A Decade Later - New Labor Forum">
            <a:extLst>
              <a:ext uri="{FF2B5EF4-FFF2-40B4-BE49-F238E27FC236}">
                <a16:creationId xmlns:a16="http://schemas.microsoft.com/office/drawing/2014/main" id="{79B24245-D679-B116-416D-309161C3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0825"/>
            <a:ext cx="7620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apital in the Twenty-First Century">
            <a:extLst>
              <a:ext uri="{FF2B5EF4-FFF2-40B4-BE49-F238E27FC236}">
                <a16:creationId xmlns:a16="http://schemas.microsoft.com/office/drawing/2014/main" id="{1ADCDB09-BA80-FEEE-F7A8-92F71BEA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0"/>
            <a:ext cx="4435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75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59DA8-ECF7-5B57-FEB9-E2ABDFE5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Harvard </a:t>
            </a:r>
            <a:r>
              <a:rPr lang="nl-NL" dirty="0" err="1"/>
              <a:t>students</a:t>
            </a:r>
            <a:r>
              <a:rPr lang="nl-NL" dirty="0"/>
              <a:t> walk out of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economics</a:t>
            </a:r>
            <a:r>
              <a:rPr lang="nl-NL" dirty="0"/>
              <a:t> class </a:t>
            </a:r>
            <a:r>
              <a:rPr lang="nl-NL" dirty="0" err="1"/>
              <a:t>taught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Greg </a:t>
            </a:r>
            <a:r>
              <a:rPr lang="nl-NL" dirty="0" err="1"/>
              <a:t>Mankiw</a:t>
            </a:r>
            <a:endParaRPr lang="en-GB" dirty="0"/>
          </a:p>
        </p:txBody>
      </p:sp>
      <p:pic>
        <p:nvPicPr>
          <p:cNvPr id="10242" name="Picture 2" descr="Students Walk Out of Ec 10 in Solidarity with 'Occupy' | News | The Harvard  Crimson">
            <a:extLst>
              <a:ext uri="{FF2B5EF4-FFF2-40B4-BE49-F238E27FC236}">
                <a16:creationId xmlns:a16="http://schemas.microsoft.com/office/drawing/2014/main" id="{2D7A312D-324F-1762-D32E-C61E877BD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8"/>
            <a:ext cx="7787471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e Principles Of Economics | N. Gregory Mankiw | GREAT MINDS - YouTube">
            <a:extLst>
              <a:ext uri="{FF2B5EF4-FFF2-40B4-BE49-F238E27FC236}">
                <a16:creationId xmlns:a16="http://schemas.microsoft.com/office/drawing/2014/main" id="{437D2259-5739-D140-2565-A2D91C0E0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5" r="18471" b="19129"/>
          <a:stretch/>
        </p:blipFill>
        <p:spPr bwMode="auto">
          <a:xfrm>
            <a:off x="7290212" y="2830512"/>
            <a:ext cx="4063588" cy="2887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5682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8;p19" descr="Afbeelding met tekening, voedsel&#10;&#10;Automatisch gegenereerde beschrijving">
            <a:extLst>
              <a:ext uri="{FF2B5EF4-FFF2-40B4-BE49-F238E27FC236}">
                <a16:creationId xmlns:a16="http://schemas.microsoft.com/office/drawing/2014/main" id="{8C5F7D1C-97DD-F8EA-CABA-885F90308F17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842" y="2998382"/>
            <a:ext cx="2197395" cy="1207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22F06-4248-F03C-58BE-B47314C5C2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037" y="34646"/>
            <a:ext cx="1912090" cy="1713757"/>
          </a:xfrm>
          <a:prstGeom prst="rect">
            <a:avLst/>
          </a:prstGeom>
        </p:spPr>
      </p:pic>
      <p:pic>
        <p:nvPicPr>
          <p:cNvPr id="1026" name="Picture 2" descr="Economieles.nu">
            <a:extLst>
              <a:ext uri="{FF2B5EF4-FFF2-40B4-BE49-F238E27FC236}">
                <a16:creationId xmlns:a16="http://schemas.microsoft.com/office/drawing/2014/main" id="{0B2B424E-E752-31C0-97D5-94AE9004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501" y="5528039"/>
            <a:ext cx="173355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A027C0-9A65-157F-2102-C3DB3A2B8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448" y="2387969"/>
            <a:ext cx="2314937" cy="231493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EB03986-1FB0-F083-EE26-CD539FCAE2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596" y="2387970"/>
            <a:ext cx="2314937" cy="231493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DDA6089-FC26-3E08-B4E7-9E2FA4E47C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918" y="2387970"/>
            <a:ext cx="2314937" cy="2314937"/>
          </a:xfrm>
          <a:prstGeom prst="rect">
            <a:avLst/>
          </a:prstGeom>
        </p:spPr>
      </p:pic>
      <p:sp>
        <p:nvSpPr>
          <p:cNvPr id="13" name="Rechteraccolade 12">
            <a:extLst>
              <a:ext uri="{FF2B5EF4-FFF2-40B4-BE49-F238E27FC236}">
                <a16:creationId xmlns:a16="http://schemas.microsoft.com/office/drawing/2014/main" id="{BECE13BF-9034-7850-D3B4-C19FB3E6842E}"/>
              </a:ext>
            </a:extLst>
          </p:cNvPr>
          <p:cNvSpPr/>
          <p:nvPr/>
        </p:nvSpPr>
        <p:spPr>
          <a:xfrm rot="16200000">
            <a:off x="7630628" y="-2055558"/>
            <a:ext cx="505047" cy="8267408"/>
          </a:xfrm>
          <a:prstGeom prst="rightBrace">
            <a:avLst/>
          </a:prstGeom>
          <a:ln>
            <a:solidFill>
              <a:srgbClr val="F47D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B76961B-6D4A-DE3E-E0D5-B7106731704F}"/>
              </a:ext>
            </a:extLst>
          </p:cNvPr>
          <p:cNvSpPr txBox="1"/>
          <p:nvPr/>
        </p:nvSpPr>
        <p:spPr>
          <a:xfrm>
            <a:off x="3617945" y="4702905"/>
            <a:ext cx="2577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err="1">
                <a:latin typeface="Galette" panose="020B0606030600000004" pitchFamily="34" charset="0"/>
              </a:rPr>
              <a:t>Secondary</a:t>
            </a:r>
            <a:r>
              <a:rPr lang="nl-NL" b="1" dirty="0">
                <a:latin typeface="Galette" panose="020B0606030600000004" pitchFamily="34" charset="0"/>
              </a:rPr>
              <a:t> </a:t>
            </a:r>
            <a:r>
              <a:rPr lang="nl-NL" b="1" dirty="0" err="1">
                <a:latin typeface="Galette" panose="020B0606030600000004" pitchFamily="34" charset="0"/>
              </a:rPr>
              <a:t>economics</a:t>
            </a:r>
            <a:r>
              <a:rPr lang="nl-NL" b="1" dirty="0">
                <a:latin typeface="Galette" panose="020B0606030600000004" pitchFamily="34" charset="0"/>
              </a:rPr>
              <a:t> </a:t>
            </a:r>
            <a:r>
              <a:rPr lang="nl-NL" b="1" dirty="0" err="1">
                <a:latin typeface="Galette" panose="020B0606030600000004" pitchFamily="34" charset="0"/>
              </a:rPr>
              <a:t>education</a:t>
            </a:r>
            <a:endParaRPr lang="nl-NL" b="1" dirty="0">
              <a:latin typeface="Galette" panose="020B06060306000000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3A91739-0CCF-B605-2834-3967C773E226}"/>
              </a:ext>
            </a:extLst>
          </p:cNvPr>
          <p:cNvSpPr txBox="1"/>
          <p:nvPr/>
        </p:nvSpPr>
        <p:spPr>
          <a:xfrm>
            <a:off x="6641445" y="4702906"/>
            <a:ext cx="256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>
                <a:latin typeface="Galette" panose="020B0606030600000004" pitchFamily="34" charset="0"/>
              </a:rPr>
              <a:t>Professional business </a:t>
            </a:r>
            <a:r>
              <a:rPr lang="nl-NL" b="1" dirty="0" err="1">
                <a:latin typeface="Galette" panose="020B0606030600000004" pitchFamily="34" charset="0"/>
              </a:rPr>
              <a:t>education</a:t>
            </a:r>
            <a:endParaRPr lang="nl-NL" b="1" dirty="0">
              <a:latin typeface="Galette" panose="020B06060306000000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DAA32BF-FD8A-906C-92C4-DD0DD0E58C5A}"/>
              </a:ext>
            </a:extLst>
          </p:cNvPr>
          <p:cNvSpPr txBox="1"/>
          <p:nvPr/>
        </p:nvSpPr>
        <p:spPr>
          <a:xfrm>
            <a:off x="9577631" y="4676755"/>
            <a:ext cx="2563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>
                <a:latin typeface="Galette" panose="020B0606030600000004" pitchFamily="34" charset="0"/>
              </a:rPr>
              <a:t>University </a:t>
            </a:r>
            <a:r>
              <a:rPr lang="nl-NL" b="1" dirty="0" err="1">
                <a:latin typeface="Galette" panose="020B0606030600000004" pitchFamily="34" charset="0"/>
              </a:rPr>
              <a:t>economics</a:t>
            </a:r>
            <a:r>
              <a:rPr lang="nl-NL" b="1" dirty="0">
                <a:latin typeface="Galette" panose="020B0606030600000004" pitchFamily="34" charset="0"/>
              </a:rPr>
              <a:t> </a:t>
            </a:r>
            <a:r>
              <a:rPr lang="nl-NL" b="1" dirty="0" err="1">
                <a:latin typeface="Galette" panose="020B0606030600000004" pitchFamily="34" charset="0"/>
              </a:rPr>
              <a:t>education</a:t>
            </a:r>
            <a:endParaRPr lang="nl-NL" b="1" dirty="0">
              <a:latin typeface="Galette" panose="020B0606030600000004" pitchFamily="34" charset="0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BDF49B4-A953-AA83-A980-48780C4B6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7733" y="5140186"/>
            <a:ext cx="1203306" cy="146150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D7D5093-A925-B6D0-7CBE-0F8BC9C72E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09215">
            <a:off x="7425253" y="5242102"/>
            <a:ext cx="1041624" cy="141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2435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3314" name="Picture 2" descr="The Black Lives Matter protests preview the politics of a diversifying  America | CNN Politics">
            <a:extLst>
              <a:ext uri="{FF2B5EF4-FFF2-40B4-BE49-F238E27FC236}">
                <a16:creationId xmlns:a16="http://schemas.microsoft.com/office/drawing/2014/main" id="{FB5AEE81-480E-588C-4076-73212599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55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04958-94A5-5C80-24FE-6DD6A61D3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007926"/>
          </a:xfrm>
          <a:prstGeom prst="rect">
            <a:avLst/>
          </a:prstGeom>
        </p:spPr>
      </p:pic>
      <p:pic>
        <p:nvPicPr>
          <p:cNvPr id="14338" name="Picture 2" descr="decon logo onearr – D-Econ: Diversifying and Decolonising Economics">
            <a:extLst>
              <a:ext uri="{FF2B5EF4-FFF2-40B4-BE49-F238E27FC236}">
                <a16:creationId xmlns:a16="http://schemas.microsoft.com/office/drawing/2014/main" id="{062C0141-06A0-44F4-A00C-13BEE3C6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067050"/>
            <a:ext cx="113728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904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5362" name="Picture 2" descr="Fridays for Future – school strikes against global warming">
            <a:extLst>
              <a:ext uri="{FF2B5EF4-FFF2-40B4-BE49-F238E27FC236}">
                <a16:creationId xmlns:a16="http://schemas.microsoft.com/office/drawing/2014/main" id="{044972A8-9AD3-B3A7-7260-23948959A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" y="2924596"/>
            <a:ext cx="5901927" cy="39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ridays for Future International">
            <a:extLst>
              <a:ext uri="{FF2B5EF4-FFF2-40B4-BE49-F238E27FC236}">
                <a16:creationId xmlns:a16="http://schemas.microsoft.com/office/drawing/2014/main" id="{4F98E665-3B01-7722-BF60-3D48A7CB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31" y="219548"/>
            <a:ext cx="2366742" cy="236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undefined">
            <a:extLst>
              <a:ext uri="{FF2B5EF4-FFF2-40B4-BE49-F238E27FC236}">
                <a16:creationId xmlns:a16="http://schemas.microsoft.com/office/drawing/2014/main" id="{BBD10611-1BF1-1418-1213-7117A74D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91" y="128554"/>
            <a:ext cx="2548730" cy="254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xtinction Rebellion houdt klimaatmars in Wageningen - Resource online">
            <a:extLst>
              <a:ext uri="{FF2B5EF4-FFF2-40B4-BE49-F238E27FC236}">
                <a16:creationId xmlns:a16="http://schemas.microsoft.com/office/drawing/2014/main" id="{3C0CC498-89C4-F3AB-A2D2-8C762F0C8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93" y="2923382"/>
            <a:ext cx="5901927" cy="39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672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6386" name="Picture 2" descr="Economists for Future DE-AT-CH - P4NE">
            <a:extLst>
              <a:ext uri="{FF2B5EF4-FFF2-40B4-BE49-F238E27FC236}">
                <a16:creationId xmlns:a16="http://schemas.microsoft.com/office/drawing/2014/main" id="{B4EC2EEE-82F4-F21A-AA0F-4F60FC2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03" y="3827766"/>
            <a:ext cx="5288797" cy="30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conomists for Future - Debattenimpulse | Exploring Economics">
            <a:extLst>
              <a:ext uri="{FF2B5EF4-FFF2-40B4-BE49-F238E27FC236}">
                <a16:creationId xmlns:a16="http://schemas.microsoft.com/office/drawing/2014/main" id="{E722385E-CB35-E1E5-8B41-5DD411144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95" y="1325745"/>
            <a:ext cx="4722229" cy="267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950E674-3929-1E43-6745-341DE78D2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8" y="-42190"/>
            <a:ext cx="8199695" cy="17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me - Teachers for Climate">
            <a:extLst>
              <a:ext uri="{FF2B5EF4-FFF2-40B4-BE49-F238E27FC236}">
                <a16:creationId xmlns:a16="http://schemas.microsoft.com/office/drawing/2014/main" id="{6FDC6BFA-082C-B924-C48D-3EFCB463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8122"/>
            <a:ext cx="5338326" cy="28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me - Students Organizing for Sustainability International">
            <a:extLst>
              <a:ext uri="{FF2B5EF4-FFF2-40B4-BE49-F238E27FC236}">
                <a16:creationId xmlns:a16="http://schemas.microsoft.com/office/drawing/2014/main" id="{C5F0EF5B-B524-1FF5-E06D-9BD1FAB0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6" y="2150267"/>
            <a:ext cx="5324477" cy="16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PERNICUS Alliance">
            <a:extLst>
              <a:ext uri="{FF2B5EF4-FFF2-40B4-BE49-F238E27FC236}">
                <a16:creationId xmlns:a16="http://schemas.microsoft.com/office/drawing/2014/main" id="{E7310509-DAAD-5075-C8C5-539EF564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438" y="0"/>
            <a:ext cx="3810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443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921A8-2857-539B-3EE5-9DB7C3D7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CCA9A-846D-5F4A-6654-679EAFCB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B6264-0282-A2DA-991A-BB0BD681B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62" y="9525"/>
            <a:ext cx="806767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91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1825625"/>
            <a:ext cx="10584767" cy="1603375"/>
          </a:xfrm>
        </p:spPr>
        <p:txBody>
          <a:bodyPr/>
          <a:lstStyle/>
          <a:p>
            <a:pPr marL="114300" indent="0">
              <a:buNone/>
            </a:pPr>
            <a:r>
              <a:rPr lang="en-GB" dirty="0"/>
              <a:t>Mission statement: “promoting individual liberty, free-market economics, entrepreneurship, private property, high moral character, and limited government” (FEE, 2021, p. 1)</a:t>
            </a:r>
          </a:p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6C382-5D01-0D97-957C-3BE8EEED7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9" y="4221162"/>
            <a:ext cx="5981700" cy="1028700"/>
          </a:xfrm>
          <a:prstGeom prst="rect">
            <a:avLst/>
          </a:prstGeom>
        </p:spPr>
      </p:pic>
      <p:pic>
        <p:nvPicPr>
          <p:cNvPr id="10244" name="Picture 4" descr="Home - Foundation for Economic Education">
            <a:extLst>
              <a:ext uri="{FF2B5EF4-FFF2-40B4-BE49-F238E27FC236}">
                <a16:creationId xmlns:a16="http://schemas.microsoft.com/office/drawing/2014/main" id="{167C2AAE-F32F-E2E4-4C9A-25E3615A2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2" y="375840"/>
            <a:ext cx="66198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an the Koch Brothers Stop Trump? | Vanity Fair">
            <a:extLst>
              <a:ext uri="{FF2B5EF4-FFF2-40B4-BE49-F238E27FC236}">
                <a16:creationId xmlns:a16="http://schemas.microsoft.com/office/drawing/2014/main" id="{C992022D-7ACD-17BD-7D9B-62754A622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9" y="3641725"/>
            <a:ext cx="4824412" cy="32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656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 for change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Secondary economics education</a:t>
            </a:r>
          </a:p>
          <a:p>
            <a:r>
              <a:rPr lang="en-GB" dirty="0"/>
              <a:t>University economics education</a:t>
            </a:r>
          </a:p>
          <a:p>
            <a:r>
              <a:rPr lang="en-GB" dirty="0"/>
              <a:t>Business education</a:t>
            </a:r>
          </a:p>
        </p:txBody>
      </p:sp>
    </p:spTree>
    <p:extLst>
      <p:ext uri="{BB962C8B-B14F-4D97-AF65-F5344CB8AC3E}">
        <p14:creationId xmlns:p14="http://schemas.microsoft.com/office/powerpoint/2010/main" val="3048707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EDB08D-6076-0077-9558-EDF43072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98" y="0"/>
            <a:ext cx="10515600" cy="1325563"/>
          </a:xfrm>
        </p:spPr>
        <p:txBody>
          <a:bodyPr/>
          <a:lstStyle/>
          <a:p>
            <a:r>
              <a:rPr lang="en-GB" dirty="0"/>
              <a:t>Secondary economics materials</a:t>
            </a:r>
            <a:endParaRPr lang="en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E5C8B3-5574-C905-3AF0-25C3D3DB4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0D9AF0-A952-82E4-8B19-F1527DDA6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17" y="1280775"/>
            <a:ext cx="4305300" cy="5029200"/>
          </a:xfrm>
          <a:prstGeom prst="rect">
            <a:avLst/>
          </a:prstGeom>
        </p:spPr>
      </p:pic>
      <p:pic>
        <p:nvPicPr>
          <p:cNvPr id="4098" name="Picture 2" descr="21st Century Economics – leren voor morgen">
            <a:extLst>
              <a:ext uri="{FF2B5EF4-FFF2-40B4-BE49-F238E27FC236}">
                <a16:creationId xmlns:a16="http://schemas.microsoft.com/office/drawing/2014/main" id="{B7BAC90D-9084-40F2-7D79-2CBBBEAD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17" y="4776237"/>
            <a:ext cx="3867150" cy="12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ennifer Brandsberg-Engelmann on LinkedIn: #doughnuteconomics">
            <a:extLst>
              <a:ext uri="{FF2B5EF4-FFF2-40B4-BE49-F238E27FC236}">
                <a16:creationId xmlns:a16="http://schemas.microsoft.com/office/drawing/2014/main" id="{EE8C858F-7FDC-5A8A-CB9D-60F3C7AA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17" y="1280775"/>
            <a:ext cx="52863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ntroducing Economics: A Critical Guide for Teaching: A Critical Guide for Teaching book cover">
            <a:extLst>
              <a:ext uri="{FF2B5EF4-FFF2-40B4-BE49-F238E27FC236}">
                <a16:creationId xmlns:a16="http://schemas.microsoft.com/office/drawing/2014/main" id="{B7A3BC12-8B92-7CF6-6F38-000CD2AD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54" y="1400681"/>
            <a:ext cx="3471217" cy="490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818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9481-37E2-BB0D-B425-55D93A60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6186D-6BD2-1D09-3275-1683FC455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643CA-0675-DE26-4A89-AFD7DB295A6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7B68C-DE06-A447-D4A4-1A49B6B2A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109537"/>
            <a:ext cx="1048702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BB4A-1FAC-04B1-8C33-48E2571A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GB" dirty="0"/>
              <a:t>Dutch materials</a:t>
            </a:r>
            <a:endParaRPr lang="en-NL" dirty="0"/>
          </a:p>
        </p:txBody>
      </p:sp>
      <p:pic>
        <p:nvPicPr>
          <p:cNvPr id="4" name="Picture 6" descr="Lesbrieven Nieuwe Economie – Our New Economy">
            <a:extLst>
              <a:ext uri="{FF2B5EF4-FFF2-40B4-BE49-F238E27FC236}">
                <a16:creationId xmlns:a16="http://schemas.microsoft.com/office/drawing/2014/main" id="{C96213B9-5A3E-6BCF-C129-184A31D14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23" y="671308"/>
            <a:ext cx="7154896" cy="39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DFBB36-B1A8-8C03-3854-2F9013E8B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633" y="5058383"/>
            <a:ext cx="7327277" cy="1781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69D25-946B-2111-911A-9EF23CE33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6125"/>
            <a:ext cx="4791075" cy="3571875"/>
          </a:xfrm>
          <a:prstGeom prst="rect">
            <a:avLst/>
          </a:prstGeom>
        </p:spPr>
      </p:pic>
      <p:pic>
        <p:nvPicPr>
          <p:cNvPr id="5124" name="Picture 4" descr="Vecon -">
            <a:extLst>
              <a:ext uri="{FF2B5EF4-FFF2-40B4-BE49-F238E27FC236}">
                <a16:creationId xmlns:a16="http://schemas.microsoft.com/office/drawing/2014/main" id="{D23C26AC-6F7A-D4B5-C296-8AAF526B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56" y="1343202"/>
            <a:ext cx="1504663" cy="91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WEO - LWEO">
            <a:extLst>
              <a:ext uri="{FF2B5EF4-FFF2-40B4-BE49-F238E27FC236}">
                <a16:creationId xmlns:a16="http://schemas.microsoft.com/office/drawing/2014/main" id="{0C24F2BE-2E86-B1CA-5F1A-2F767BDD9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0" r="12414" b="13149"/>
          <a:stretch/>
        </p:blipFill>
        <p:spPr bwMode="auto">
          <a:xfrm>
            <a:off x="4051291" y="1049214"/>
            <a:ext cx="1877063" cy="14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econ | LinkedIn">
            <a:extLst>
              <a:ext uri="{FF2B5EF4-FFF2-40B4-BE49-F238E27FC236}">
                <a16:creationId xmlns:a16="http://schemas.microsoft.com/office/drawing/2014/main" id="{2D74C3A2-31F2-4CF3-CF55-773EA2B05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2" b="24612"/>
          <a:stretch/>
        </p:blipFill>
        <p:spPr bwMode="auto">
          <a:xfrm>
            <a:off x="0" y="1105250"/>
            <a:ext cx="2446083" cy="132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58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E3CFE-5389-A50A-D42E-CA3ABE63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you?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61591-BDED-B354-60CA-98C838B7A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In which country do you teach?</a:t>
            </a:r>
          </a:p>
          <a:p>
            <a:pPr lvl="1"/>
            <a:r>
              <a:rPr lang="en-GB" sz="3200" dirty="0"/>
              <a:t>Netherlands</a:t>
            </a:r>
          </a:p>
          <a:p>
            <a:pPr lvl="1"/>
            <a:r>
              <a:rPr lang="en-GB" sz="3200" dirty="0"/>
              <a:t>Other European country</a:t>
            </a:r>
          </a:p>
          <a:p>
            <a:pPr lvl="1"/>
            <a:r>
              <a:rPr lang="en-GB" sz="3200" dirty="0"/>
              <a:t>A country outside of Europe</a:t>
            </a:r>
          </a:p>
          <a:p>
            <a:pPr marL="114300" indent="0">
              <a:buNone/>
            </a:pP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525600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777C2-8C0E-22AC-63FB-FF8BCD5A8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899" y="1436285"/>
            <a:ext cx="10744200" cy="2871525"/>
          </a:xfrm>
        </p:spPr>
        <p:txBody>
          <a:bodyPr>
            <a:normAutofit fontScale="92500" lnSpcReduction="10000"/>
          </a:bodyPr>
          <a:lstStyle/>
          <a:p>
            <a:r>
              <a:rPr lang="nl-NL" b="1" dirty="0"/>
              <a:t>Wat is (van) Waarde? </a:t>
            </a:r>
            <a:r>
              <a:rPr lang="nl-NL" dirty="0"/>
              <a:t>– onderbouw &amp; bovenbouw / havo &amp; vwo</a:t>
            </a:r>
          </a:p>
          <a:p>
            <a:r>
              <a:rPr lang="nl-NL" b="1" dirty="0"/>
              <a:t>Groei &amp; Indicatoren </a:t>
            </a:r>
            <a:r>
              <a:rPr lang="nl-NL" dirty="0"/>
              <a:t>– bovenbouw / havo &amp; vwo</a:t>
            </a:r>
          </a:p>
          <a:p>
            <a:r>
              <a:rPr lang="nl-NL" b="1" dirty="0"/>
              <a:t>Hoe (zo) Circulair? </a:t>
            </a:r>
            <a:r>
              <a:rPr lang="nl-NL" dirty="0"/>
              <a:t>– bovenbouw / havo &amp; vwo</a:t>
            </a:r>
          </a:p>
          <a:p>
            <a:r>
              <a:rPr lang="nl-NL" b="1" dirty="0"/>
              <a:t>Echte Prijzen </a:t>
            </a:r>
            <a:r>
              <a:rPr lang="nl-NL" dirty="0"/>
              <a:t>– bovenbouw / havo &amp; vwo</a:t>
            </a:r>
          </a:p>
          <a:p>
            <a:r>
              <a:rPr lang="nl-NL" b="1" dirty="0"/>
              <a:t>Waardevol Werk </a:t>
            </a:r>
            <a:r>
              <a:rPr lang="nl-NL" dirty="0"/>
              <a:t>– bovenbouw / havo &amp; vwo</a:t>
            </a:r>
          </a:p>
          <a:p>
            <a:r>
              <a:rPr lang="nl-NL" b="1" dirty="0"/>
              <a:t>Ecologische Economie </a:t>
            </a:r>
            <a:r>
              <a:rPr lang="nl-NL" dirty="0"/>
              <a:t>– bovenbouw / havo &amp; vwo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4E552-294E-A3E2-5422-12F5A917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7810"/>
            <a:ext cx="12192000" cy="2550189"/>
          </a:xfrm>
          <a:prstGeom prst="rect">
            <a:avLst/>
          </a:prstGeom>
        </p:spPr>
      </p:pic>
      <p:pic>
        <p:nvPicPr>
          <p:cNvPr id="9218" name="Picture 2" descr="Economieles.nu is echt live – Our New Economy">
            <a:extLst>
              <a:ext uri="{FF2B5EF4-FFF2-40B4-BE49-F238E27FC236}">
                <a16:creationId xmlns:a16="http://schemas.microsoft.com/office/drawing/2014/main" id="{52103DA4-9D14-B70F-6E5F-A11FB0AB7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6" b="34664"/>
          <a:stretch/>
        </p:blipFill>
        <p:spPr bwMode="auto">
          <a:xfrm>
            <a:off x="2493168" y="0"/>
            <a:ext cx="7205664" cy="14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240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14735-51B5-1EB1-D0D0-4ECD923E6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777C2-8C0E-22AC-63FB-FF8BCD5A8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6E989-0C01-8132-4919-8C5EC64BC16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146" name="Picture 2" descr="Leuke economieles">
            <a:extLst>
              <a:ext uri="{FF2B5EF4-FFF2-40B4-BE49-F238E27FC236}">
                <a16:creationId xmlns:a16="http://schemas.microsoft.com/office/drawing/2014/main" id="{E155F6DF-4D2F-2356-071E-5B4FF3C0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31"/>
            <a:ext cx="12192000" cy="67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862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A7C2D-3324-A667-BDB3-BB4BD368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24" y="137947"/>
            <a:ext cx="10515600" cy="867067"/>
          </a:xfrm>
        </p:spPr>
        <p:txBody>
          <a:bodyPr/>
          <a:lstStyle/>
          <a:p>
            <a:r>
              <a:rPr lang="en-GB" dirty="0"/>
              <a:t>New economics textbooks</a:t>
            </a:r>
            <a:endParaRPr lang="en-NL" dirty="0"/>
          </a:p>
        </p:txBody>
      </p:sp>
      <p:pic>
        <p:nvPicPr>
          <p:cNvPr id="4" name="Google Shape;1283;p152">
            <a:extLst>
              <a:ext uri="{FF2B5EF4-FFF2-40B4-BE49-F238E27FC236}">
                <a16:creationId xmlns:a16="http://schemas.microsoft.com/office/drawing/2014/main" id="{9B3CCA16-75CB-D096-CA08-593449A9AB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502" y="1126767"/>
            <a:ext cx="1727110" cy="256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84;p152">
            <a:extLst>
              <a:ext uri="{FF2B5EF4-FFF2-40B4-BE49-F238E27FC236}">
                <a16:creationId xmlns:a16="http://schemas.microsoft.com/office/drawing/2014/main" id="{1A0AFCDC-232D-6E39-99E1-72F68A4FBF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6799" y="4245640"/>
            <a:ext cx="1704162" cy="260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85;p152">
            <a:extLst>
              <a:ext uri="{FF2B5EF4-FFF2-40B4-BE49-F238E27FC236}">
                <a16:creationId xmlns:a16="http://schemas.microsoft.com/office/drawing/2014/main" id="{CC6E3C95-913E-26AB-D000-537EC746749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943" y="4239161"/>
            <a:ext cx="1777668" cy="261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87;p152">
            <a:extLst>
              <a:ext uri="{FF2B5EF4-FFF2-40B4-BE49-F238E27FC236}">
                <a16:creationId xmlns:a16="http://schemas.microsoft.com/office/drawing/2014/main" id="{9FAD43CF-5196-4230-9A3B-2B3F0FB928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34011" y="4245640"/>
            <a:ext cx="1921900" cy="261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Principles of Economics in Context: 9780765638823: Economics Books @  Amazon.com">
            <a:extLst>
              <a:ext uri="{FF2B5EF4-FFF2-40B4-BE49-F238E27FC236}">
                <a16:creationId xmlns:a16="http://schemas.microsoft.com/office/drawing/2014/main" id="{08821220-C492-7791-01AD-C25661AC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11" y="1270528"/>
            <a:ext cx="2027725" cy="24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conomic Principles and Problems: A Pluralist Introduction : Schneider,  Geoffrey: Amazon.nl: Boeken">
            <a:extLst>
              <a:ext uri="{FF2B5EF4-FFF2-40B4-BE49-F238E27FC236}">
                <a16:creationId xmlns:a16="http://schemas.microsoft.com/office/drawing/2014/main" id="{B683C5F9-5F8E-66DC-D402-82D4B47E1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55" y="1126767"/>
            <a:ext cx="2027726" cy="25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The Microeconomics of Complex Economies: Evolutionary, Institutional,  Neoclassical, and Complexity Perspectives: 9780124115859: Economics Books @  Amazon.com">
            <a:extLst>
              <a:ext uri="{FF2B5EF4-FFF2-40B4-BE49-F238E27FC236}">
                <a16:creationId xmlns:a16="http://schemas.microsoft.com/office/drawing/2014/main" id="{1C63AEF2-CD77-30AE-29FA-60FE522E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104" y="1270528"/>
            <a:ext cx="1994117" cy="241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Amazon.com: Macroeconomics eBook : Mitchell, William, Wray, L. Randall,  Watts, Martin: Kindle Store">
            <a:extLst>
              <a:ext uri="{FF2B5EF4-FFF2-40B4-BE49-F238E27FC236}">
                <a16:creationId xmlns:a16="http://schemas.microsoft.com/office/drawing/2014/main" id="{95964351-FA74-2C87-1616-967036EB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787" y="4239161"/>
            <a:ext cx="1956402" cy="26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84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674C0-8D01-2982-D542-770F73036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CORE approach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6E047-C9E1-7F2F-B2C3-17756E802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GB" dirty="0"/>
              <a:t>Central aim: Samuelson’s paradigm </a:t>
            </a:r>
            <a:r>
              <a:rPr lang="en-GB" dirty="0">
                <a:sym typeface="Wingdings" panose="05000000000000000000" pitchFamily="2" charset="2"/>
              </a:rPr>
              <a:t> CORE’s paradigm</a:t>
            </a:r>
          </a:p>
          <a:p>
            <a:pPr marL="11430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r>
              <a:rPr lang="en-GB" dirty="0"/>
              <a:t>“Just as Samuelson popularized the concept of aggregate demand in an introductory text, CORE has taken </a:t>
            </a:r>
            <a:r>
              <a:rPr lang="en-GB" b="1" dirty="0"/>
              <a:t>information economics </a:t>
            </a:r>
            <a:r>
              <a:rPr lang="en-GB" dirty="0"/>
              <a:t>and </a:t>
            </a:r>
            <a:r>
              <a:rPr lang="en-GB" b="1" dirty="0"/>
              <a:t>strategic social interaction </a:t>
            </a:r>
            <a:r>
              <a:rPr lang="en-GB" dirty="0"/>
              <a:t>and made these concepts part of the foundation of an economic paradigm that introductory students can learn … </a:t>
            </a:r>
            <a:r>
              <a:rPr lang="en-GB" b="0" dirty="0">
                <a:solidFill>
                  <a:srgbClr val="222222"/>
                </a:solidFill>
                <a:effectLst/>
                <a:latin typeface="Amiri"/>
              </a:rPr>
              <a:t>We have also integrated more recent developments in the discipline from the fields of </a:t>
            </a:r>
            <a:r>
              <a:rPr lang="en-GB" b="1" dirty="0">
                <a:solidFill>
                  <a:srgbClr val="222222"/>
                </a:solidFill>
                <a:effectLst/>
                <a:latin typeface="Amiri"/>
              </a:rPr>
              <a:t>behavioural economics, economic dynamics</a:t>
            </a:r>
            <a:r>
              <a:rPr lang="en-GB" b="0" dirty="0">
                <a:solidFill>
                  <a:srgbClr val="222222"/>
                </a:solidFill>
                <a:effectLst/>
                <a:latin typeface="Amiri"/>
              </a:rPr>
              <a:t>, and </a:t>
            </a:r>
            <a:r>
              <a:rPr lang="en-GB" b="1" dirty="0">
                <a:solidFill>
                  <a:srgbClr val="222222"/>
                </a:solidFill>
                <a:effectLst/>
                <a:latin typeface="Amiri"/>
              </a:rPr>
              <a:t>institutional economics</a:t>
            </a:r>
            <a:r>
              <a:rPr lang="en-GB" b="0" dirty="0">
                <a:solidFill>
                  <a:srgbClr val="222222"/>
                </a:solidFill>
                <a:effectLst/>
                <a:latin typeface="Amiri"/>
              </a:rPr>
              <a:t>.”</a:t>
            </a:r>
            <a:endParaRPr lang="en-NL" dirty="0"/>
          </a:p>
        </p:txBody>
      </p:sp>
      <p:pic>
        <p:nvPicPr>
          <p:cNvPr id="10242" name="Picture 2" descr="CORE Econ - YouTube">
            <a:extLst>
              <a:ext uri="{FF2B5EF4-FFF2-40B4-BE49-F238E27FC236}">
                <a16:creationId xmlns:a16="http://schemas.microsoft.com/office/drawing/2014/main" id="{56061B9A-0CEB-9056-9C90-6DFDA4B3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14288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253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BAB6F-0BB4-0ED0-FABE-ED179DC7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Books with a pluralist approach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8620C-DDE1-B343-9890-6271633EC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Google Shape;1283;p152">
            <a:extLst>
              <a:ext uri="{FF2B5EF4-FFF2-40B4-BE49-F238E27FC236}">
                <a16:creationId xmlns:a16="http://schemas.microsoft.com/office/drawing/2014/main" id="{C39B126C-DC98-E730-CC72-4DDFA007AB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7531" y="1949577"/>
            <a:ext cx="2752656" cy="355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conomic Principles and Problems: A Pluralist Introduction : Schneider,  Geoffrey: Amazon.nl: Boeken">
            <a:extLst>
              <a:ext uri="{FF2B5EF4-FFF2-40B4-BE49-F238E27FC236}">
                <a16:creationId xmlns:a16="http://schemas.microsoft.com/office/drawing/2014/main" id="{49EC5EED-B336-8E44-19F2-E039866F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6" y="1949578"/>
            <a:ext cx="2813492" cy="355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285;p152">
            <a:extLst>
              <a:ext uri="{FF2B5EF4-FFF2-40B4-BE49-F238E27FC236}">
                <a16:creationId xmlns:a16="http://schemas.microsoft.com/office/drawing/2014/main" id="{F4B5D488-AA12-D1E4-B426-D69733CA29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045" y="1949577"/>
            <a:ext cx="2573438" cy="355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84;p152">
            <a:extLst>
              <a:ext uri="{FF2B5EF4-FFF2-40B4-BE49-F238E27FC236}">
                <a16:creationId xmlns:a16="http://schemas.microsoft.com/office/drawing/2014/main" id="{9AD443CA-B07D-8F77-DB30-5FE521A635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7341" y="1949577"/>
            <a:ext cx="2303317" cy="3557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03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Netflix of Economics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5DF6E-2970-5600-9EC3-56C34AD7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7618"/>
            <a:ext cx="12192000" cy="458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97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Another Online Platform for Economics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76A4A-2BC7-9084-45B6-51738427C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96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55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5AB9-4878-98A0-1C67-B037FD98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6E749-D77B-974D-BF59-C327A7CFE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2011E-2165-7D93-E5DC-F71A00C6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44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5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2530"/>
          <a:stretch/>
        </p:blipFill>
        <p:spPr>
          <a:xfrm>
            <a:off x="4657345" y="1669107"/>
            <a:ext cx="7164998" cy="272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Shape, rectang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959" r="130" b="5966"/>
          <a:stretch/>
        </p:blipFill>
        <p:spPr>
          <a:xfrm>
            <a:off x="0" y="9"/>
            <a:ext cx="4657345" cy="6857991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5273" y="4395831"/>
            <a:ext cx="7019635" cy="54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35254" y="5318370"/>
            <a:ext cx="2994505" cy="168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04453" y="5600700"/>
            <a:ext cx="2994506" cy="107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04297" y="72632"/>
            <a:ext cx="1394663" cy="1691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84FC1-063C-BF67-B01A-8E9C39AB2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" y="0"/>
            <a:ext cx="10185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E3CFE-5389-A50A-D42E-CA3ABE63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you?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61591-BDED-B354-60CA-98C838B7A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What specialisation do you teach?</a:t>
            </a:r>
          </a:p>
          <a:p>
            <a:pPr lvl="1"/>
            <a:r>
              <a:rPr lang="en-GB" sz="3600" dirty="0"/>
              <a:t>Business </a:t>
            </a:r>
          </a:p>
          <a:p>
            <a:pPr lvl="1"/>
            <a:r>
              <a:rPr lang="en-GB" sz="3600" dirty="0"/>
              <a:t>General economics</a:t>
            </a:r>
          </a:p>
          <a:p>
            <a:pPr marL="114300" indent="0">
              <a:buNone/>
            </a:pPr>
            <a:endParaRPr lang="en-NL" sz="4000" dirty="0"/>
          </a:p>
        </p:txBody>
      </p:sp>
    </p:spTree>
    <p:extLst>
      <p:ext uri="{BB962C8B-B14F-4D97-AF65-F5344CB8AC3E}">
        <p14:creationId xmlns:p14="http://schemas.microsoft.com/office/powerpoint/2010/main" val="42436666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9" name="Google Shape;1999;p239" descr="Diagram, schematic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9847" y="0"/>
            <a:ext cx="71523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11"/>
          <p:cNvSpPr/>
          <p:nvPr/>
        </p:nvSpPr>
        <p:spPr>
          <a:xfrm rot="-54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111"/>
          <p:cNvSpPr txBox="1"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rgbClr val="FFFFFF"/>
              </a:buClr>
              <a:buSzPts val="3600"/>
            </a:pPr>
            <a:r>
              <a:rPr lang="nl-NL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Building Blocks</a:t>
            </a:r>
            <a:endParaRPr dirty="0"/>
          </a:p>
        </p:txBody>
      </p:sp>
      <p:pic>
        <p:nvPicPr>
          <p:cNvPr id="2" name="Google Shape;1261;p14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C9BF44-5479-EBF4-37F5-81E1802D32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3078" y="643466"/>
            <a:ext cx="6689175" cy="5568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4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35BA7-22CF-126E-57C6-AF1EA4BFA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221"/>
          <a:stretch/>
        </p:blipFill>
        <p:spPr>
          <a:xfrm>
            <a:off x="98474" y="233362"/>
            <a:ext cx="7249111" cy="6229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29E13F-D652-03DC-5D80-C6DA4BF69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585" y="90487"/>
            <a:ext cx="47815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98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D928-CF8D-DEC5-7BF8-78C60B75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B3540-7444-684B-AD90-7B74FC883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A3F430-783F-BB6F-DE95-CEA0B400C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826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04CE9-D75C-CD80-3F96-DE46AE0E1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652" y="681037"/>
            <a:ext cx="5303348" cy="322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7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BB4A-1FAC-04B1-8C33-48E2571A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604"/>
            <a:ext cx="10515600" cy="925927"/>
          </a:xfrm>
        </p:spPr>
        <p:txBody>
          <a:bodyPr/>
          <a:lstStyle/>
          <a:p>
            <a:r>
              <a:rPr lang="en-GB" dirty="0"/>
              <a:t>New business textbooks</a:t>
            </a:r>
            <a:endParaRPr lang="en-NL" dirty="0"/>
          </a:p>
        </p:txBody>
      </p:sp>
      <p:pic>
        <p:nvPicPr>
          <p:cNvPr id="1026" name="Picture 2" descr="Corporate Finance for Long-Term Value | SpringerLink">
            <a:extLst>
              <a:ext uri="{FF2B5EF4-FFF2-40B4-BE49-F238E27FC236}">
                <a16:creationId xmlns:a16="http://schemas.microsoft.com/office/drawing/2014/main" id="{08E7CD07-51A7-012D-098B-4C71F448B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781" y="2475577"/>
            <a:ext cx="2224781" cy="33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inciples of Sustainable Business door Rob van Tulder - Managementboek.nl">
            <a:extLst>
              <a:ext uri="{FF2B5EF4-FFF2-40B4-BE49-F238E27FC236}">
                <a16:creationId xmlns:a16="http://schemas.microsoft.com/office/drawing/2014/main" id="{A5219941-34A8-D172-F2E6-265C0E095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7" y="2475577"/>
            <a:ext cx="2371443" cy="33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inking in Systems">
            <a:extLst>
              <a:ext uri="{FF2B5EF4-FFF2-40B4-BE49-F238E27FC236}">
                <a16:creationId xmlns:a16="http://schemas.microsoft.com/office/drawing/2014/main" id="{AE7BEF68-CF63-C1FB-432B-3382545B7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074" y="2475577"/>
            <a:ext cx="2220901" cy="33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actvol ondernemen in de praktijk door Paul van Ruiten - Managementboek.nl">
            <a:extLst>
              <a:ext uri="{FF2B5EF4-FFF2-40B4-BE49-F238E27FC236}">
                <a16:creationId xmlns:a16="http://schemas.microsoft.com/office/drawing/2014/main" id="{8BA1CBBF-CEA9-6FCA-2FC5-44CA9E804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9" b="9358"/>
          <a:stretch/>
        </p:blipFill>
        <p:spPr bwMode="auto">
          <a:xfrm>
            <a:off x="9959290" y="2475577"/>
            <a:ext cx="2232710" cy="33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rinciples of Sustainable Finance">
            <a:extLst>
              <a:ext uri="{FF2B5EF4-FFF2-40B4-BE49-F238E27FC236}">
                <a16:creationId xmlns:a16="http://schemas.microsoft.com/office/drawing/2014/main" id="{39ABE3C7-54C3-B6AF-48F5-EFCFBB92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2" y="2475577"/>
            <a:ext cx="2182877" cy="335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36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LEAP Researchers - oikos International">
            <a:extLst>
              <a:ext uri="{FF2B5EF4-FFF2-40B4-BE49-F238E27FC236}">
                <a16:creationId xmlns:a16="http://schemas.microsoft.com/office/drawing/2014/main" id="{99455DE3-5481-6465-F5CD-5F6F6625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8690"/>
            <a:ext cx="5758773" cy="323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0AA249-05FB-7BFD-551E-060F9515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0CC09-8553-FDEF-B900-75921F65C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0DC71-DA2A-B8A8-40BA-DA47C2B50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"/>
            <a:ext cx="12192000" cy="3650442"/>
          </a:xfrm>
          <a:prstGeom prst="rect">
            <a:avLst/>
          </a:prstGeom>
        </p:spPr>
      </p:pic>
      <p:pic>
        <p:nvPicPr>
          <p:cNvPr id="3076" name="Picture 4" descr="New Economics Lab | LinkedIn">
            <a:extLst>
              <a:ext uri="{FF2B5EF4-FFF2-40B4-BE49-F238E27FC236}">
                <a16:creationId xmlns:a16="http://schemas.microsoft.com/office/drawing/2014/main" id="{893C6FFA-DF08-5574-9CBF-1EB7B7C50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10" y="3650845"/>
            <a:ext cx="6478790" cy="32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790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AA47-2F97-B67D-6288-7799A31A6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6289776"/>
            <a:ext cx="10515600" cy="56822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nl-NL" dirty="0"/>
              <a:t>(Maas, 2019)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770B2-58EE-5A94-1878-78827369F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95" y="568223"/>
            <a:ext cx="10385010" cy="572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76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91854-E0F5-FEC9-B1C1-6CBC858D2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0ECCB-3665-1FDF-8295-C092B6163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2050" name="Picture 2" descr="Launching DEAL's Doughnut Design Tool for Business - YouTube">
            <a:extLst>
              <a:ext uri="{FF2B5EF4-FFF2-40B4-BE49-F238E27FC236}">
                <a16:creationId xmlns:a16="http://schemas.microsoft.com/office/drawing/2014/main" id="{449FF9EA-88CC-B055-F5A4-C82CC1A7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2014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2F88A-A189-F834-338D-8E1A1D897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the Tools for Change on one Page:</a:t>
            </a:r>
            <a:br>
              <a:rPr lang="en-GB" dirty="0"/>
            </a:br>
            <a:r>
              <a:rPr lang="en-GB" dirty="0">
                <a:hlinkClick r:id="rId2"/>
              </a:rPr>
              <a:t>www.economystudies.com/aeee/</a:t>
            </a:r>
            <a:r>
              <a:rPr lang="en-GB" dirty="0"/>
              <a:t> </a:t>
            </a:r>
            <a:endParaRPr lang="en-NL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6D3986F-B45D-8039-99EA-D78D562E6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65" y="1027906"/>
            <a:ext cx="2941548" cy="2636434"/>
          </a:xfrm>
          <a:prstGeom prst="rect">
            <a:avLst/>
          </a:prstGeom>
        </p:spPr>
      </p:pic>
      <p:pic>
        <p:nvPicPr>
          <p:cNvPr id="2050" name="Picture 2" descr="broken image">
            <a:extLst>
              <a:ext uri="{FF2B5EF4-FFF2-40B4-BE49-F238E27FC236}">
                <a16:creationId xmlns:a16="http://schemas.microsoft.com/office/drawing/2014/main" id="{F5D8D46C-8662-BF13-9475-79E838F47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492" y="3836117"/>
            <a:ext cx="4532824" cy="30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B14B9-9469-0E9D-D0B7-3FCC72C97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79" y="1820694"/>
            <a:ext cx="5037306" cy="50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68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E3CFE-5389-A50A-D42E-CA3ABE63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you?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61591-BDED-B354-60CA-98C838B7A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At what level do you teach? </a:t>
            </a:r>
          </a:p>
          <a:p>
            <a:pPr lvl="1"/>
            <a:r>
              <a:rPr lang="en-GB" sz="3200" dirty="0"/>
              <a:t>In high schools / secondary education</a:t>
            </a:r>
          </a:p>
          <a:p>
            <a:pPr lvl="1"/>
            <a:r>
              <a:rPr lang="en-GB" sz="3200" dirty="0"/>
              <a:t>Training high school teachers</a:t>
            </a:r>
          </a:p>
          <a:p>
            <a:pPr lvl="1"/>
            <a:r>
              <a:rPr lang="en-GB" sz="3200" dirty="0"/>
              <a:t>University of applied sciences / </a:t>
            </a:r>
            <a:r>
              <a:rPr lang="en-GB" sz="3200" dirty="0" err="1"/>
              <a:t>hogeschool</a:t>
            </a:r>
            <a:endParaRPr lang="en-GB" sz="3200" dirty="0"/>
          </a:p>
          <a:p>
            <a:pPr lvl="1"/>
            <a:r>
              <a:rPr lang="en-GB" sz="3200" dirty="0"/>
              <a:t>Research university / </a:t>
            </a:r>
            <a:r>
              <a:rPr lang="en-GB" sz="3200" dirty="0" err="1"/>
              <a:t>universiteit</a:t>
            </a:r>
            <a:endParaRPr lang="en-GB" sz="3200" dirty="0"/>
          </a:p>
          <a:p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129807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27013-C12E-5A25-D1DB-C739E3784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12B27-9ED2-2A55-F47C-0177FD3C9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Economic problems</a:t>
            </a:r>
          </a:p>
          <a:p>
            <a:endParaRPr lang="en-GB" dirty="0"/>
          </a:p>
          <a:p>
            <a:r>
              <a:rPr lang="en-GB" dirty="0"/>
              <a:t>Current economics education</a:t>
            </a:r>
          </a:p>
          <a:p>
            <a:endParaRPr lang="en-GB" dirty="0"/>
          </a:p>
          <a:p>
            <a:r>
              <a:rPr lang="en-GB" dirty="0"/>
              <a:t>The movement for new economics education</a:t>
            </a:r>
          </a:p>
          <a:p>
            <a:endParaRPr lang="en-GB" dirty="0"/>
          </a:p>
          <a:p>
            <a:r>
              <a:rPr lang="en-GB" dirty="0"/>
              <a:t>Tools for change</a:t>
            </a:r>
          </a:p>
          <a:p>
            <a:endParaRPr lang="en-GB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9519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26C99B3-9E22-ED22-8E3A-A2C5F6165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57432"/>
            <a:ext cx="5905500" cy="55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0FCF5-C95C-A364-63F8-9404F54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98"/>
            <a:ext cx="10950526" cy="1325563"/>
          </a:xfrm>
        </p:spPr>
        <p:txBody>
          <a:bodyPr>
            <a:normAutofit/>
          </a:bodyPr>
          <a:lstStyle/>
          <a:p>
            <a:r>
              <a:rPr lang="en-GB" sz="4000" dirty="0"/>
              <a:t>Planetary boundaries (Richardson, et al. 2023)</a:t>
            </a:r>
            <a:endParaRPr lang="en-NL" sz="4000" dirty="0"/>
          </a:p>
        </p:txBody>
      </p:sp>
    </p:spTree>
    <p:extLst>
      <p:ext uri="{BB962C8B-B14F-4D97-AF65-F5344CB8AC3E}">
        <p14:creationId xmlns:p14="http://schemas.microsoft.com/office/powerpoint/2010/main" val="4259532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6B6A729-4B48-BD65-3DD0-24321A7C5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" b="8918"/>
          <a:stretch/>
        </p:blipFill>
        <p:spPr bwMode="auto">
          <a:xfrm>
            <a:off x="2105025" y="-4061"/>
            <a:ext cx="7981950" cy="649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0F87-4A75-9703-CACA-9A536708A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1056" y="6209640"/>
            <a:ext cx="10515600" cy="648360"/>
          </a:xfrm>
        </p:spPr>
        <p:txBody>
          <a:bodyPr/>
          <a:lstStyle/>
          <a:p>
            <a:pPr marL="114300" indent="0">
              <a:buNone/>
            </a:pPr>
            <a:r>
              <a:rPr lang="en-GB" dirty="0"/>
              <a:t>(Ceballos, et al. 2015)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4226247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614</Words>
  <Application>Microsoft Office PowerPoint</Application>
  <PresentationFormat>Widescreen</PresentationFormat>
  <Paragraphs>97</Paragraphs>
  <Slides>58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Amiri</vt:lpstr>
      <vt:lpstr>Arial</vt:lpstr>
      <vt:lpstr>Calibri</vt:lpstr>
      <vt:lpstr>CeraGR-Light</vt:lpstr>
      <vt:lpstr>Galette</vt:lpstr>
      <vt:lpstr>Neuton</vt:lpstr>
      <vt:lpstr>Kantoorthema</vt:lpstr>
      <vt:lpstr>24th AEEE Conference</vt:lpstr>
      <vt:lpstr>Nice to meet you!</vt:lpstr>
      <vt:lpstr>PowerPoint Presentation</vt:lpstr>
      <vt:lpstr>Who are you?</vt:lpstr>
      <vt:lpstr>Who are you?</vt:lpstr>
      <vt:lpstr>Who are you?</vt:lpstr>
      <vt:lpstr>Overview</vt:lpstr>
      <vt:lpstr>Planetary boundaries (Richardson, et al. 2023)</vt:lpstr>
      <vt:lpstr>PowerPoint Presentation</vt:lpstr>
      <vt:lpstr>Share of new wealth gained (Oxfam 2023)</vt:lpstr>
      <vt:lpstr>Current level of inequality (Oxfam 2023)</vt:lpstr>
      <vt:lpstr>PowerPoint Presentation</vt:lpstr>
      <vt:lpstr>PowerPoint Presentation</vt:lpstr>
      <vt:lpstr>OECD: We are in a paradigm shift </vt:lpstr>
      <vt:lpstr>Current economics education</vt:lpstr>
      <vt:lpstr>PowerPoint Presentation</vt:lpstr>
      <vt:lpstr>PowerPoint Presentation</vt:lpstr>
      <vt:lpstr>Some results from Netherlands</vt:lpstr>
      <vt:lpstr>PowerPoint Presentation</vt:lpstr>
      <vt:lpstr>2018 “Nobel Prize” for William Nordhaus “for integrating climate change into long-run macroeconomic analysis” </vt:lpstr>
      <vt:lpstr>PowerPoint Presentation</vt:lpstr>
      <vt:lpstr>PowerPoint Presentation</vt:lpstr>
      <vt:lpstr>The movement for new economics education</vt:lpstr>
      <vt:lpstr>Greenspan (2008): “Flaw in the model” </vt:lpstr>
      <vt:lpstr>PowerPoint Presentation</vt:lpstr>
      <vt:lpstr>PowerPoint Presentation</vt:lpstr>
      <vt:lpstr>PowerPoint Presentation</vt:lpstr>
      <vt:lpstr>Inequality</vt:lpstr>
      <vt:lpstr>Harvard students walk out of an economics class taught by Greg Mankiw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Tools for change</vt:lpstr>
      <vt:lpstr>Secondary economics materials</vt:lpstr>
      <vt:lpstr>PowerPoint Presentation</vt:lpstr>
      <vt:lpstr>Dutch materials</vt:lpstr>
      <vt:lpstr>PowerPoint Presentation</vt:lpstr>
      <vt:lpstr>PowerPoint Presentation</vt:lpstr>
      <vt:lpstr>New economics textbooks</vt:lpstr>
      <vt:lpstr>The CORE approach</vt:lpstr>
      <vt:lpstr>Books with a pluralist approach</vt:lpstr>
      <vt:lpstr>The Netflix of Economics</vt:lpstr>
      <vt:lpstr>Another Online Platform for Economics</vt:lpstr>
      <vt:lpstr>PowerPoint Presentation</vt:lpstr>
      <vt:lpstr>PowerPoint Presentation</vt:lpstr>
      <vt:lpstr>PowerPoint Presentation</vt:lpstr>
      <vt:lpstr>PowerPoint Presentation</vt:lpstr>
      <vt:lpstr>Building Blocks</vt:lpstr>
      <vt:lpstr>PowerPoint Presentation</vt:lpstr>
      <vt:lpstr>PowerPoint Presentation</vt:lpstr>
      <vt:lpstr>New business textbooks</vt:lpstr>
      <vt:lpstr>PowerPoint Presentation</vt:lpstr>
      <vt:lpstr>PowerPoint Presentation</vt:lpstr>
      <vt:lpstr>PowerPoint Presentation</vt:lpstr>
      <vt:lpstr>All the Tools for Change on one Page: www.economystudies.com/aeee/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literacy and teaching about money</dc:title>
  <dc:creator>Maarten Nijman</dc:creator>
  <cp:lastModifiedBy>Sam de Muijnck</cp:lastModifiedBy>
  <cp:revision>25</cp:revision>
  <dcterms:created xsi:type="dcterms:W3CDTF">2021-03-03T14:56:01Z</dcterms:created>
  <dcterms:modified xsi:type="dcterms:W3CDTF">2023-10-13T15:19:16Z</dcterms:modified>
</cp:coreProperties>
</file>